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89" r:id="rId2"/>
    <p:sldId id="290" r:id="rId3"/>
    <p:sldId id="291" r:id="rId4"/>
    <p:sldId id="292" r:id="rId5"/>
    <p:sldId id="274" r:id="rId6"/>
    <p:sldId id="288" r:id="rId7"/>
    <p:sldId id="293" r:id="rId8"/>
    <p:sldId id="294" r:id="rId9"/>
    <p:sldId id="297" r:id="rId10"/>
    <p:sldId id="298" r:id="rId11"/>
    <p:sldId id="295" r:id="rId12"/>
    <p:sldId id="296" r:id="rId1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4056" y="126"/>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1/2/2023</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tif"/></Relationships>
</file>

<file path=ppt/slides/_rels/slide1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tif"/></Relationships>
</file>

<file path=ppt/slides/_rels/slide4.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tif"/></Relationships>
</file>

<file path=ppt/slides/_rels/slide6.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tif"/></Relationships>
</file>

<file path=ppt/slides/_rels/slide8.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825C41F6-54FF-D0C7-AAB7-E001FC5C4842}"/>
              </a:ext>
            </a:extLst>
          </p:cNvPr>
          <p:cNvGraphicFramePr>
            <a:graphicFrameLocks noGrp="1"/>
          </p:cNvGraphicFramePr>
          <p:nvPr>
            <p:extLst>
              <p:ext uri="{D42A27DB-BD31-4B8C-83A1-F6EECF244321}">
                <p14:modId xmlns:p14="http://schemas.microsoft.com/office/powerpoint/2010/main" val="777005055"/>
              </p:ext>
            </p:extLst>
          </p:nvPr>
        </p:nvGraphicFramePr>
        <p:xfrm>
          <a:off x="453005" y="675080"/>
          <a:ext cx="6409185" cy="1010666"/>
        </p:xfrm>
        <a:graphic>
          <a:graphicData uri="http://schemas.openxmlformats.org/drawingml/2006/table">
            <a:tbl>
              <a:tblPr firstRow="1" bandRow="1">
                <a:tableStyleId>{F5AB1C69-6EDB-4FF4-983F-18BD219EF322}</a:tableStyleId>
              </a:tblPr>
              <a:tblGrid>
                <a:gridCol w="1281837">
                  <a:extLst>
                    <a:ext uri="{9D8B030D-6E8A-4147-A177-3AD203B41FA5}">
                      <a16:colId xmlns:a16="http://schemas.microsoft.com/office/drawing/2014/main" val="4170059973"/>
                    </a:ext>
                  </a:extLst>
                </a:gridCol>
                <a:gridCol w="1281837">
                  <a:extLst>
                    <a:ext uri="{9D8B030D-6E8A-4147-A177-3AD203B41FA5}">
                      <a16:colId xmlns:a16="http://schemas.microsoft.com/office/drawing/2014/main" val="3804505984"/>
                    </a:ext>
                  </a:extLst>
                </a:gridCol>
                <a:gridCol w="1281837">
                  <a:extLst>
                    <a:ext uri="{9D8B030D-6E8A-4147-A177-3AD203B41FA5}">
                      <a16:colId xmlns:a16="http://schemas.microsoft.com/office/drawing/2014/main" val="2494225639"/>
                    </a:ext>
                  </a:extLst>
                </a:gridCol>
                <a:gridCol w="1281837">
                  <a:extLst>
                    <a:ext uri="{9D8B030D-6E8A-4147-A177-3AD203B41FA5}">
                      <a16:colId xmlns:a16="http://schemas.microsoft.com/office/drawing/2014/main" val="1447170996"/>
                    </a:ext>
                  </a:extLst>
                </a:gridCol>
                <a:gridCol w="1281837">
                  <a:extLst>
                    <a:ext uri="{9D8B030D-6E8A-4147-A177-3AD203B41FA5}">
                      <a16:colId xmlns:a16="http://schemas.microsoft.com/office/drawing/2014/main" val="4161050912"/>
                    </a:ext>
                  </a:extLst>
                </a:gridCol>
              </a:tblGrid>
              <a:tr h="370840">
                <a:tc>
                  <a:txBody>
                    <a:bodyPr/>
                    <a:lstStyle/>
                    <a:p>
                      <a:r>
                        <a:rPr lang="en-US" dirty="0">
                          <a:solidFill>
                            <a:schemeClr val="tx1"/>
                          </a:solidFill>
                        </a:rPr>
                        <a:t>Mini Popper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Colt poppers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Pepper poppers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Plates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Wall feet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0119831"/>
                  </a:ext>
                </a:extLst>
              </a:tr>
              <a:tr h="370840">
                <a:tc>
                  <a:txBody>
                    <a:bodyPr/>
                    <a:lstStyle/>
                    <a:p>
                      <a:pPr algn="r" rtl="0" fontAlgn="b"/>
                      <a:r>
                        <a:rPr lang="en-US" dirty="0">
                          <a:effectLst/>
                        </a:rPr>
                        <a:t>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4</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rPr>
                        <a:t>56</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830408"/>
                  </a:ext>
                </a:extLst>
              </a:tr>
            </a:tbl>
          </a:graphicData>
        </a:graphic>
      </p:graphicFrame>
      <p:graphicFrame>
        <p:nvGraphicFramePr>
          <p:cNvPr id="4" name="Table 4">
            <a:extLst>
              <a:ext uri="{FF2B5EF4-FFF2-40B4-BE49-F238E27FC236}">
                <a16:creationId xmlns:a16="http://schemas.microsoft.com/office/drawing/2014/main" id="{CE472222-3BBF-262A-0333-7CD8027325E9}"/>
              </a:ext>
            </a:extLst>
          </p:cNvPr>
          <p:cNvGraphicFramePr>
            <a:graphicFrameLocks noGrp="1"/>
          </p:cNvGraphicFramePr>
          <p:nvPr>
            <p:extLst>
              <p:ext uri="{D42A27DB-BD31-4B8C-83A1-F6EECF244321}">
                <p14:modId xmlns:p14="http://schemas.microsoft.com/office/powerpoint/2010/main" val="179943843"/>
              </p:ext>
            </p:extLst>
          </p:nvPr>
        </p:nvGraphicFramePr>
        <p:xfrm>
          <a:off x="453004" y="2567031"/>
          <a:ext cx="6409186" cy="4265277"/>
        </p:xfrm>
        <a:graphic>
          <a:graphicData uri="http://schemas.openxmlformats.org/drawingml/2006/table">
            <a:tbl>
              <a:tblPr firstRow="1" bandRow="1">
                <a:tableStyleId>{F5AB1C69-6EDB-4FF4-983F-18BD219EF322}</a:tableStyleId>
              </a:tblPr>
              <a:tblGrid>
                <a:gridCol w="545286">
                  <a:extLst>
                    <a:ext uri="{9D8B030D-6E8A-4147-A177-3AD203B41FA5}">
                      <a16:colId xmlns:a16="http://schemas.microsoft.com/office/drawing/2014/main" val="331639266"/>
                    </a:ext>
                  </a:extLst>
                </a:gridCol>
                <a:gridCol w="1285910">
                  <a:extLst>
                    <a:ext uri="{9D8B030D-6E8A-4147-A177-3AD203B41FA5}">
                      <a16:colId xmlns:a16="http://schemas.microsoft.com/office/drawing/2014/main" val="257493340"/>
                    </a:ext>
                  </a:extLst>
                </a:gridCol>
                <a:gridCol w="1037840">
                  <a:extLst>
                    <a:ext uri="{9D8B030D-6E8A-4147-A177-3AD203B41FA5}">
                      <a16:colId xmlns:a16="http://schemas.microsoft.com/office/drawing/2014/main" val="729230631"/>
                    </a:ext>
                  </a:extLst>
                </a:gridCol>
                <a:gridCol w="721454">
                  <a:extLst>
                    <a:ext uri="{9D8B030D-6E8A-4147-A177-3AD203B41FA5}">
                      <a16:colId xmlns:a16="http://schemas.microsoft.com/office/drawing/2014/main" val="3615435068"/>
                    </a:ext>
                  </a:extLst>
                </a:gridCol>
                <a:gridCol w="402671">
                  <a:extLst>
                    <a:ext uri="{9D8B030D-6E8A-4147-A177-3AD203B41FA5}">
                      <a16:colId xmlns:a16="http://schemas.microsoft.com/office/drawing/2014/main" val="853339526"/>
                    </a:ext>
                  </a:extLst>
                </a:gridCol>
                <a:gridCol w="604007">
                  <a:extLst>
                    <a:ext uri="{9D8B030D-6E8A-4147-A177-3AD203B41FA5}">
                      <a16:colId xmlns:a16="http://schemas.microsoft.com/office/drawing/2014/main" val="1023579958"/>
                    </a:ext>
                  </a:extLst>
                </a:gridCol>
                <a:gridCol w="1812018">
                  <a:extLst>
                    <a:ext uri="{9D8B030D-6E8A-4147-A177-3AD203B41FA5}">
                      <a16:colId xmlns:a16="http://schemas.microsoft.com/office/drawing/2014/main" val="2921621344"/>
                    </a:ext>
                  </a:extLst>
                </a:gridCol>
              </a:tblGrid>
              <a:tr h="472168">
                <a:tc>
                  <a:txBody>
                    <a:bodyPr/>
                    <a:lstStyle/>
                    <a:p>
                      <a:pPr rtl="0" fontAlgn="b"/>
                      <a:r>
                        <a:rPr lang="en-US" b="1" dirty="0">
                          <a:solidFill>
                            <a:schemeClr val="tx1"/>
                          </a:solidFill>
                          <a:effectLst/>
                        </a:rPr>
                        <a:t>Bay</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a:solidFill>
                            <a:schemeClr val="tx1"/>
                          </a:solidFill>
                          <a:effectLst/>
                        </a:rPr>
                        <a:t>Stage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Target Type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Count</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a:solidFill>
                            <a:schemeClr val="tx1"/>
                          </a:solidFill>
                          <a:effectLst/>
                        </a:rPr>
                        <a:t>NS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Total</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Hard Cover</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2292689"/>
                  </a:ext>
                </a:extLst>
              </a:tr>
              <a:tr h="472168">
                <a:tc>
                  <a:txBody>
                    <a:bodyPr/>
                    <a:lstStyle/>
                    <a:p>
                      <a:pPr rtl="0" fontAlgn="b"/>
                      <a:r>
                        <a:rPr lang="en-US" dirty="0">
                          <a:effectLst/>
                        </a:rPr>
                        <a:t>C1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Ain't No Thing</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6</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8</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1 Tux </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6411020"/>
                  </a:ext>
                </a:extLst>
              </a:tr>
              <a:tr h="472168">
                <a:tc>
                  <a:txBody>
                    <a:bodyPr/>
                    <a:lstStyle/>
                    <a:p>
                      <a:pPr rtl="0" fontAlgn="b"/>
                      <a:r>
                        <a:rPr lang="en-US">
                          <a:effectLst/>
                        </a:rPr>
                        <a:t>C2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New Year Same Old</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14</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1 Tux </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4649286"/>
                  </a:ext>
                </a:extLst>
              </a:tr>
              <a:tr h="472168">
                <a:tc>
                  <a:txBody>
                    <a:bodyPr/>
                    <a:lstStyle/>
                    <a:p>
                      <a:pPr rtl="0" fontAlgn="b"/>
                      <a:r>
                        <a:rPr lang="en-US">
                          <a:effectLst/>
                        </a:rPr>
                        <a:t>B1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To The ENd</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IPSC</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1 Tux 1 Right Diag </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7853097"/>
                  </a:ext>
                </a:extLst>
              </a:tr>
              <a:tr h="472168">
                <a:tc>
                  <a:txBody>
                    <a:bodyPr/>
                    <a:lstStyle/>
                    <a:p>
                      <a:pPr rtl="0" fontAlgn="b"/>
                      <a:r>
                        <a:rPr lang="en-US">
                          <a:effectLst/>
                        </a:rPr>
                        <a:t>B2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Don't Forget to Fire 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3922692"/>
                  </a:ext>
                </a:extLst>
              </a:tr>
              <a:tr h="472168">
                <a:tc>
                  <a:txBody>
                    <a:bodyPr/>
                    <a:lstStyle/>
                    <a:p>
                      <a:pPr rtl="0" fontAlgn="b"/>
                      <a:r>
                        <a:rPr lang="en-US">
                          <a:effectLst/>
                        </a:rPr>
                        <a:t>B3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CM 22-07</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7</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9</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2343723"/>
                  </a:ext>
                </a:extLst>
              </a:tr>
              <a:tr h="472168">
                <a:tc>
                  <a:txBody>
                    <a:bodyPr/>
                    <a:lstStyle/>
                    <a:p>
                      <a:pPr rtl="0" fontAlgn="b"/>
                      <a:r>
                        <a:rPr lang="en-US">
                          <a:effectLst/>
                        </a:rPr>
                        <a:t>B4</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Speed and Power</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4</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dirty="0">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7162383"/>
                  </a:ext>
                </a:extLst>
              </a:tr>
            </a:tbl>
          </a:graphicData>
        </a:graphic>
      </p:graphicFrame>
    </p:spTree>
    <p:extLst>
      <p:ext uri="{BB962C8B-B14F-4D97-AF65-F5344CB8AC3E}">
        <p14:creationId xmlns:p14="http://schemas.microsoft.com/office/powerpoint/2010/main" val="3317094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kumimoji="0" lang="en-US" sz="18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Don’t Forget To Fire 3</a:t>
            </a:r>
            <a:endParaRPr lang="en-US" b="1" dirty="0"/>
          </a:p>
          <a:p>
            <a:pPr algn="ctr"/>
            <a:r>
              <a:rPr lang="en-US" b="1" dirty="0"/>
              <a:t>Written Stage Briefing</a:t>
            </a:r>
          </a:p>
          <a:p>
            <a:r>
              <a:rPr lang="en-US" dirty="0"/>
              <a:t>Scoring: Comstock</a:t>
            </a:r>
            <a:br>
              <a:rPr lang="en-US" dirty="0"/>
            </a:br>
            <a:r>
              <a:rPr lang="en-US" dirty="0"/>
              <a:t>Rounds: 30</a:t>
            </a:r>
          </a:p>
          <a:p>
            <a:r>
              <a:rPr lang="en-US" dirty="0"/>
              <a:t>Targets: 10 USPSA, best 3 per target</a:t>
            </a:r>
          </a:p>
          <a:p>
            <a:endParaRPr lang="en-US" dirty="0"/>
          </a:p>
          <a:p>
            <a:r>
              <a:rPr lang="en-US" dirty="0"/>
              <a:t>Handgun start position: anywhere inside the shooting area, wrists below belt. Handgun is loaded and holstered.</a:t>
            </a:r>
          </a:p>
          <a:p>
            <a:endParaRPr lang="en-US" dirty="0"/>
          </a:p>
          <a:p>
            <a:r>
              <a:rPr lang="en-US" dirty="0"/>
              <a:t>PCC start position: anywhere inside the shooting area, stock on belt. Loaded carbine is held with both hands, safety on.</a:t>
            </a:r>
          </a:p>
          <a:p>
            <a:endParaRPr lang="en-US" dirty="0"/>
          </a:p>
          <a:p>
            <a:r>
              <a:rPr lang="en-US" dirty="0"/>
              <a:t>Stage Procedure: on the audible start signal, engage targets as they become available from within the shooting area.</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9459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Speed and Power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B4</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poppers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Max trap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box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targets (3 + 1NS)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37063A1-65BA-3DEC-6445-A394FA759DD4}"/>
              </a:ext>
            </a:extLst>
          </p:cNvPr>
          <p:cNvPicPr>
            <a:picLocks noChangeAspect="1"/>
          </p:cNvPicPr>
          <p:nvPr/>
        </p:nvPicPr>
        <p:blipFill>
          <a:blip r:embed="rId5"/>
          <a:stretch>
            <a:fillRect/>
          </a:stretch>
        </p:blipFill>
        <p:spPr>
          <a:xfrm>
            <a:off x="881130" y="3148955"/>
            <a:ext cx="5552940" cy="626182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078313"/>
          </a:xfrm>
          <a:prstGeom prst="rect">
            <a:avLst/>
          </a:prstGeom>
          <a:noFill/>
        </p:spPr>
        <p:txBody>
          <a:bodyPr wrap="square" rtlCol="0">
            <a:spAutoFit/>
          </a:bodyPr>
          <a:lstStyle/>
          <a:p>
            <a:pPr algn="ctr"/>
            <a:r>
              <a:rPr lang="en-US" b="1" dirty="0"/>
              <a:t>Speed and Power</a:t>
            </a:r>
          </a:p>
          <a:p>
            <a:pPr algn="ctr"/>
            <a:r>
              <a:rPr lang="en-US" b="1" dirty="0"/>
              <a:t>Written Stage Briefing</a:t>
            </a:r>
          </a:p>
          <a:p>
            <a:r>
              <a:rPr lang="en-US" dirty="0"/>
              <a:t>Scoring: Comstock</a:t>
            </a:r>
            <a:br>
              <a:rPr lang="en-US" dirty="0"/>
            </a:br>
            <a:r>
              <a:rPr lang="en-US" dirty="0"/>
              <a:t>Rounds: 8</a:t>
            </a:r>
          </a:p>
          <a:p>
            <a:r>
              <a:rPr lang="en-US" dirty="0"/>
              <a:t>Targets: 3 USPSA, 2 steel</a:t>
            </a:r>
          </a:p>
          <a:p>
            <a:endParaRPr lang="en-US" dirty="0"/>
          </a:p>
          <a:p>
            <a:r>
              <a:rPr lang="en-US" dirty="0"/>
              <a:t>Handgun start position: anywhere inside the shooting area, facing up range, wrists above shoulders.</a:t>
            </a:r>
          </a:p>
          <a:p>
            <a:endParaRPr lang="en-US" dirty="0"/>
          </a:p>
          <a:p>
            <a:r>
              <a:rPr lang="en-US" dirty="0"/>
              <a:t>PCC start position: anywhere inside the shooting area, stock on belt. Loaded carbine is held with both hands, safety on.</a:t>
            </a:r>
          </a:p>
          <a:p>
            <a:endParaRPr lang="en-US" dirty="0"/>
          </a:p>
          <a:p>
            <a:r>
              <a:rPr lang="en-US" dirty="0"/>
              <a:t>Stage Procedure: on the audible start signal, engage targets as they become available from within the shooting area. T1 is activated by P1 and remains visible at rest. T3 is activated by P2 and remains visible at rest.</a:t>
            </a:r>
          </a:p>
          <a:p>
            <a:endParaRPr lang="en-US" dirty="0"/>
          </a:p>
          <a:p>
            <a:endParaRPr lang="en-US" dirty="0"/>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587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59E6D1E1-BA00-A646-4521-077F54EEF2D1}"/>
              </a:ext>
            </a:extLst>
          </p:cNvPr>
          <p:cNvGraphicFramePr>
            <a:graphicFrameLocks noGrp="1"/>
          </p:cNvGraphicFramePr>
          <p:nvPr>
            <p:extLst>
              <p:ext uri="{D42A27DB-BD31-4B8C-83A1-F6EECF244321}">
                <p14:modId xmlns:p14="http://schemas.microsoft.com/office/powerpoint/2010/main" val="530337299"/>
              </p:ext>
            </p:extLst>
          </p:nvPr>
        </p:nvGraphicFramePr>
        <p:xfrm>
          <a:off x="1219200" y="784137"/>
          <a:ext cx="4876800" cy="5928233"/>
        </p:xfrm>
        <a:graphic>
          <a:graphicData uri="http://schemas.openxmlformats.org/drawingml/2006/table">
            <a:tbl>
              <a:tblPr firstRow="1" bandRow="1">
                <a:tableStyleId>{F5AB1C69-6EDB-4FF4-983F-18BD219EF322}</a:tableStyleId>
              </a:tblPr>
              <a:tblGrid>
                <a:gridCol w="2438400">
                  <a:extLst>
                    <a:ext uri="{9D8B030D-6E8A-4147-A177-3AD203B41FA5}">
                      <a16:colId xmlns:a16="http://schemas.microsoft.com/office/drawing/2014/main" val="3356310861"/>
                    </a:ext>
                  </a:extLst>
                </a:gridCol>
                <a:gridCol w="2438400">
                  <a:extLst>
                    <a:ext uri="{9D8B030D-6E8A-4147-A177-3AD203B41FA5}">
                      <a16:colId xmlns:a16="http://schemas.microsoft.com/office/drawing/2014/main" val="921683560"/>
                    </a:ext>
                  </a:extLst>
                </a:gridCol>
              </a:tblGrid>
              <a:tr h="370840">
                <a:tc>
                  <a:txBody>
                    <a:bodyPr/>
                    <a:lstStyle/>
                    <a:p>
                      <a:r>
                        <a:rPr lang="en-US" dirty="0">
                          <a:solidFill>
                            <a:schemeClr val="tx1"/>
                          </a:solidFill>
                        </a:rPr>
                        <a:t>Prop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Stage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482244"/>
                  </a:ext>
                </a:extLst>
              </a:tr>
              <a:tr h="363105">
                <a:tc>
                  <a:txBody>
                    <a:bodyPr/>
                    <a:lstStyle/>
                    <a:p>
                      <a:r>
                        <a:rPr lang="en-US" dirty="0">
                          <a:solidFill>
                            <a:schemeClr val="tx1"/>
                          </a:solidFill>
                        </a:rPr>
                        <a:t>Swinger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Stage 2, Bay 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174961"/>
                  </a:ext>
                </a:extLst>
              </a:tr>
              <a:tr h="370840">
                <a:tc>
                  <a:txBody>
                    <a:bodyPr/>
                    <a:lstStyle/>
                    <a:p>
                      <a:r>
                        <a:rPr lang="en-US" dirty="0">
                          <a:solidFill>
                            <a:schemeClr val="tx1"/>
                          </a:solidFill>
                        </a:rPr>
                        <a:t>Swinger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solidFill>
                            <a:schemeClr val="tx1"/>
                          </a:solidFill>
                        </a:rPr>
                        <a:t>Stage 6, Bay B4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7722030"/>
                  </a:ext>
                </a:extLst>
              </a:tr>
              <a:tr h="370840">
                <a:tc>
                  <a:txBody>
                    <a:bodyPr/>
                    <a:lstStyle/>
                    <a:p>
                      <a:r>
                        <a:rPr lang="en-US" dirty="0">
                          <a:solidFill>
                            <a:schemeClr val="tx1"/>
                          </a:solidFill>
                        </a:rPr>
                        <a:t>Max trap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198" rtl="0" eaLnBrk="1" fontAlgn="auto" latinLnBrk="0" hangingPunct="1">
                        <a:lnSpc>
                          <a:spcPct val="100000"/>
                        </a:lnSpc>
                        <a:spcBef>
                          <a:spcPts val="0"/>
                        </a:spcBef>
                        <a:spcAft>
                          <a:spcPts val="0"/>
                        </a:spcAft>
                        <a:buClrTx/>
                        <a:buSzTx/>
                        <a:buFontTx/>
                        <a:buNone/>
                        <a:tabLst/>
                        <a:defRPr/>
                      </a:pPr>
                      <a:r>
                        <a:rPr lang="en-US" dirty="0">
                          <a:solidFill>
                            <a:schemeClr val="tx1"/>
                          </a:solidFill>
                        </a:rPr>
                        <a:t>Stage 6, </a:t>
                      </a:r>
                      <a:r>
                        <a:rPr lang="en-US">
                          <a:solidFill>
                            <a:schemeClr val="tx1"/>
                          </a:solidFill>
                        </a:rPr>
                        <a:t>Bay B4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6679809"/>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3336169"/>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891965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0007846"/>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91791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2871435"/>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3061005"/>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2716424"/>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265837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536813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720797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626686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6414699"/>
                  </a:ext>
                </a:extLst>
              </a:tr>
            </a:tbl>
          </a:graphicData>
        </a:graphic>
      </p:graphicFrame>
    </p:spTree>
    <p:extLst>
      <p:ext uri="{BB962C8B-B14F-4D97-AF65-F5344CB8AC3E}">
        <p14:creationId xmlns:p14="http://schemas.microsoft.com/office/powerpoint/2010/main" val="214233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6417540"/>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New Year Same Old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A2</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minis, 2 colts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targets (12 + 2 NS)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EDC256E-4C50-F79A-38B7-9F72DDACE3D9}"/>
              </a:ext>
            </a:extLst>
          </p:cNvPr>
          <p:cNvPicPr>
            <a:picLocks noChangeAspect="1"/>
          </p:cNvPicPr>
          <p:nvPr/>
        </p:nvPicPr>
        <p:blipFill>
          <a:blip r:embed="rId5"/>
          <a:stretch>
            <a:fillRect/>
          </a:stretch>
        </p:blipFill>
        <p:spPr>
          <a:xfrm>
            <a:off x="180475" y="3646188"/>
            <a:ext cx="7025777" cy="498995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New Year Same Old</a:t>
            </a:r>
          </a:p>
          <a:p>
            <a:pPr algn="ctr"/>
            <a:r>
              <a:rPr lang="en-US" b="1" dirty="0"/>
              <a:t>Written Stage Briefing</a:t>
            </a:r>
          </a:p>
          <a:p>
            <a:r>
              <a:rPr lang="en-US" dirty="0"/>
              <a:t>Scoring: Comstock</a:t>
            </a:r>
            <a:br>
              <a:rPr lang="en-US" dirty="0"/>
            </a:br>
            <a:r>
              <a:rPr lang="en-US" dirty="0"/>
              <a:t>Rounds: 30</a:t>
            </a:r>
          </a:p>
          <a:p>
            <a:r>
              <a:rPr lang="en-US" dirty="0"/>
              <a:t>Targets: 13 USPSA, 4 steel</a:t>
            </a:r>
          </a:p>
          <a:p>
            <a:endParaRPr lang="en-US" dirty="0"/>
          </a:p>
          <a:p>
            <a:r>
              <a:rPr lang="en-US" dirty="0"/>
              <a:t>Handgun start position: anywhere inside the shooting area, wrists below belt. Handgun is loaded and holstered.</a:t>
            </a:r>
          </a:p>
          <a:p>
            <a:endParaRPr lang="en-US" dirty="0"/>
          </a:p>
          <a:p>
            <a:r>
              <a:rPr lang="en-US" dirty="0"/>
              <a:t>PCC start position: anywhere inside the shooting area, stock on belt. Loaded PCC is held with both hands, safety on.</a:t>
            </a:r>
          </a:p>
          <a:p>
            <a:endParaRPr lang="en-US" dirty="0"/>
          </a:p>
          <a:p>
            <a:r>
              <a:rPr lang="en-US" dirty="0"/>
              <a:t>Stage Procedure: on the audible start signal, engage targets as they become available from within the shooting area.</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29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Ain’t</a:t>
                      </a: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No Thing</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A1</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USPSA, 1 mini popper</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targets (6 + 2NS), 1 tuxedo</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D2ECBC1-21FA-C9E1-FD61-018D1283A737}"/>
              </a:ext>
            </a:extLst>
          </p:cNvPr>
          <p:cNvPicPr>
            <a:picLocks noChangeAspect="1"/>
          </p:cNvPicPr>
          <p:nvPr/>
        </p:nvPicPr>
        <p:blipFill>
          <a:blip r:embed="rId5"/>
          <a:stretch>
            <a:fillRect/>
          </a:stretch>
        </p:blipFill>
        <p:spPr>
          <a:xfrm>
            <a:off x="144711" y="3615185"/>
            <a:ext cx="7025777" cy="50778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err="1"/>
              <a:t>Ain’t</a:t>
            </a:r>
            <a:r>
              <a:rPr lang="en-US" b="1" dirty="0"/>
              <a:t> No Thing</a:t>
            </a:r>
          </a:p>
          <a:p>
            <a:pPr algn="ctr"/>
            <a:r>
              <a:rPr lang="en-US" b="1" dirty="0"/>
              <a:t>Written Stage Briefing</a:t>
            </a:r>
          </a:p>
          <a:p>
            <a:r>
              <a:rPr lang="en-US" dirty="0"/>
              <a:t>Scoring: Comstock</a:t>
            </a:r>
            <a:br>
              <a:rPr lang="en-US" dirty="0"/>
            </a:br>
            <a:r>
              <a:rPr lang="en-US" dirty="0"/>
              <a:t>Rounds: 15</a:t>
            </a:r>
          </a:p>
          <a:p>
            <a:r>
              <a:rPr lang="en-US" dirty="0"/>
              <a:t>Targets: 7 USPSA, 1 steel</a:t>
            </a:r>
          </a:p>
          <a:p>
            <a:endParaRPr lang="en-US" dirty="0"/>
          </a:p>
          <a:p>
            <a:r>
              <a:rPr lang="en-US" dirty="0"/>
              <a:t>Handgun start position: feet on X’s, wrists below belt. Handgun is loaded and holstered.</a:t>
            </a:r>
          </a:p>
          <a:p>
            <a:endParaRPr lang="en-US" dirty="0"/>
          </a:p>
          <a:p>
            <a:r>
              <a:rPr lang="en-US" dirty="0"/>
              <a:t>PCC start position: feet on X’s, stock on belt. Loaded carbine is held with both hands, safety on.</a:t>
            </a:r>
          </a:p>
          <a:p>
            <a:endParaRPr lang="en-US" dirty="0"/>
          </a:p>
          <a:p>
            <a:r>
              <a:rPr lang="en-US" dirty="0"/>
              <a:t>Stage Procedure: on the audible start signal, engage targets as they become available from within the shooting area. T1 is activated by P1 and remains visible at rest.</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253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To The End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B1</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27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pepper popper</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targets (11 + 2 NS)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 1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9A8939CA-7FB6-CB6B-239B-6C9257B7AE23}"/>
              </a:ext>
            </a:extLst>
          </p:cNvPr>
          <p:cNvPicPr>
            <a:picLocks noChangeAspect="1"/>
          </p:cNvPicPr>
          <p:nvPr/>
        </p:nvPicPr>
        <p:blipFill>
          <a:blip r:embed="rId5"/>
          <a:stretch>
            <a:fillRect/>
          </a:stretch>
        </p:blipFill>
        <p:spPr>
          <a:xfrm>
            <a:off x="1173968" y="3145705"/>
            <a:ext cx="4967263" cy="627665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To The End</a:t>
            </a:r>
          </a:p>
          <a:p>
            <a:pPr algn="ctr"/>
            <a:r>
              <a:rPr lang="en-US" b="1" dirty="0"/>
              <a:t>Written Stage Briefing</a:t>
            </a:r>
          </a:p>
          <a:p>
            <a:r>
              <a:rPr lang="en-US" dirty="0"/>
              <a:t>Scoring: Comstock</a:t>
            </a:r>
            <a:br>
              <a:rPr lang="en-US" dirty="0"/>
            </a:br>
            <a:r>
              <a:rPr lang="en-US" dirty="0"/>
              <a:t>Rounds: 27</a:t>
            </a:r>
          </a:p>
          <a:p>
            <a:r>
              <a:rPr lang="en-US" dirty="0"/>
              <a:t>Targets: 13 IPSC, 1 steel</a:t>
            </a:r>
          </a:p>
          <a:p>
            <a:endParaRPr lang="en-US" dirty="0"/>
          </a:p>
          <a:p>
            <a:r>
              <a:rPr lang="en-US" dirty="0"/>
              <a:t>Handgun start position: anywhere completely outside the shooting area, wrists below belt. Handgun is loaded and holstered.</a:t>
            </a:r>
          </a:p>
          <a:p>
            <a:endParaRPr lang="en-US" dirty="0"/>
          </a:p>
          <a:p>
            <a:r>
              <a:rPr lang="en-US" dirty="0"/>
              <a:t>PCC start position: anywhere completely outside the shooting area, stock on belt. Loaded carbine is held with both hands, safety on.</a:t>
            </a:r>
          </a:p>
          <a:p>
            <a:endParaRPr lang="en-US" dirty="0"/>
          </a:p>
          <a:p>
            <a:r>
              <a:rPr lang="en-US" dirty="0"/>
              <a:t>Stage Procedure: on the audible start signal, engage targets as they become available from within the shooting area.</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276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965421202"/>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Don’t Forget To Fire 3</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B2</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USPSA</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wall feet</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F3E2504D-093F-3EF4-8BBE-7031601A718D}"/>
              </a:ext>
            </a:extLst>
          </p:cNvPr>
          <p:cNvPicPr>
            <a:picLocks noChangeAspect="1"/>
          </p:cNvPicPr>
          <p:nvPr/>
        </p:nvPicPr>
        <p:blipFill>
          <a:blip r:embed="rId5"/>
          <a:stretch>
            <a:fillRect/>
          </a:stretch>
        </p:blipFill>
        <p:spPr>
          <a:xfrm>
            <a:off x="180475" y="4111682"/>
            <a:ext cx="7025777" cy="3270332"/>
          </a:xfrm>
          <a:prstGeom prst="rect">
            <a:avLst/>
          </a:prstGeom>
        </p:spPr>
      </p:pic>
      <p:sp>
        <p:nvSpPr>
          <p:cNvPr id="4" name="TextBox 3">
            <a:extLst>
              <a:ext uri="{FF2B5EF4-FFF2-40B4-BE49-F238E27FC236}">
                <a16:creationId xmlns:a16="http://schemas.microsoft.com/office/drawing/2014/main" id="{6D6FD2DE-FC61-4B36-DD15-7F38287C4C62}"/>
              </a:ext>
            </a:extLst>
          </p:cNvPr>
          <p:cNvSpPr txBox="1"/>
          <p:nvPr/>
        </p:nvSpPr>
        <p:spPr>
          <a:xfrm>
            <a:off x="1447060" y="6446679"/>
            <a:ext cx="492443" cy="369332"/>
          </a:xfrm>
          <a:prstGeom prst="rect">
            <a:avLst/>
          </a:prstGeom>
          <a:noFill/>
        </p:spPr>
        <p:txBody>
          <a:bodyPr wrap="none" rtlCol="0">
            <a:spAutoFit/>
          </a:bodyPr>
          <a:lstStyle/>
          <a:p>
            <a:r>
              <a:rPr lang="en-US" dirty="0"/>
              <a:t>20’</a:t>
            </a:r>
          </a:p>
        </p:txBody>
      </p:sp>
      <p:sp>
        <p:nvSpPr>
          <p:cNvPr id="5" name="TextBox 4">
            <a:extLst>
              <a:ext uri="{FF2B5EF4-FFF2-40B4-BE49-F238E27FC236}">
                <a16:creationId xmlns:a16="http://schemas.microsoft.com/office/drawing/2014/main" id="{FFBF38AF-1799-7B9D-AEF4-40F062D693B1}"/>
              </a:ext>
            </a:extLst>
          </p:cNvPr>
          <p:cNvSpPr txBox="1"/>
          <p:nvPr/>
        </p:nvSpPr>
        <p:spPr>
          <a:xfrm>
            <a:off x="2886723" y="6077347"/>
            <a:ext cx="492443" cy="369332"/>
          </a:xfrm>
          <a:prstGeom prst="rect">
            <a:avLst/>
          </a:prstGeom>
          <a:noFill/>
        </p:spPr>
        <p:txBody>
          <a:bodyPr wrap="none" rtlCol="0">
            <a:spAutoFit/>
          </a:bodyPr>
          <a:lstStyle/>
          <a:p>
            <a:r>
              <a:rPr lang="en-US" dirty="0"/>
              <a:t>20’</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5652</TotalTime>
  <Words>783</Words>
  <Application>Microsoft Office PowerPoint</Application>
  <PresentationFormat>Custom</PresentationFormat>
  <Paragraphs>178</Paragraphs>
  <Slides>12</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227</cp:revision>
  <cp:lastPrinted>2016-01-15T21:54:08Z</cp:lastPrinted>
  <dcterms:created xsi:type="dcterms:W3CDTF">2002-08-21T12:11:08Z</dcterms:created>
  <dcterms:modified xsi:type="dcterms:W3CDTF">2023-01-05T16:37:09Z</dcterms:modified>
  <cp:category>Shooting</cp:category>
</cp:coreProperties>
</file>